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528"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36" y="-144"/>
      </p:cViewPr>
      <p:guideLst>
        <p:guide pos="576"/>
        <p:guide pos="27072"/>
        <p:guide orient="horz" pos="576"/>
        <p:guide orient="horz" pos="18528"/>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p:cNvSpPr/>
          <p:nvPr/>
        </p:nvSpPr>
        <p:spPr>
          <a:xfrm>
            <a:off x="914398" y="5735537"/>
            <a:ext cx="22407952" cy="965689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p:cNvSpPr/>
          <p:nvPr/>
        </p:nvSpPr>
        <p:spPr>
          <a:xfrm>
            <a:off x="914400" y="17107274"/>
            <a:ext cx="27851892" cy="124416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ectangle 45"/>
          <p:cNvSpPr/>
          <p:nvPr/>
        </p:nvSpPr>
        <p:spPr>
          <a:xfrm>
            <a:off x="29301405" y="15649507"/>
            <a:ext cx="13635630" cy="13899429"/>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Rectangle 42"/>
          <p:cNvSpPr/>
          <p:nvPr/>
        </p:nvSpPr>
        <p:spPr>
          <a:xfrm>
            <a:off x="24347246" y="5326201"/>
            <a:ext cx="18326140" cy="10231369"/>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grpSp>
        <p:nvGrpSpPr>
          <p:cNvPr id="17" name="Group 16"/>
          <p:cNvGrpSpPr/>
          <p:nvPr/>
        </p:nvGrpSpPr>
        <p:grpSpPr>
          <a:xfrm>
            <a:off x="29946600" y="16185951"/>
            <a:ext cx="12728272" cy="4133680"/>
            <a:chOff x="29738019" y="6690992"/>
            <a:chExt cx="13221731" cy="4158814"/>
          </a:xfrm>
        </p:grpSpPr>
        <p:sp>
          <p:nvSpPr>
            <p:cNvPr id="58" name="TextBox 57"/>
            <p:cNvSpPr txBox="1"/>
            <p:nvPr/>
          </p:nvSpPr>
          <p:spPr>
            <a:xfrm>
              <a:off x="36443621" y="6690992"/>
              <a:ext cx="6516129" cy="4158814"/>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738019" y="6690992"/>
              <a:ext cx="6438320" cy="4158814"/>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gr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a:t>
            </a:r>
            <a:r>
              <a:rPr lang="en-US" sz="2800" dirty="0" smtClean="0">
                <a:solidFill>
                  <a:schemeClr val="bg1"/>
                </a:solidFill>
              </a:rPr>
              <a:t>Theo Hill</a:t>
            </a:r>
            <a:endParaRPr lang="en-US" sz="2800" dirty="0">
              <a:solidFill>
                <a:schemeClr val="bg1"/>
              </a:solidFill>
            </a:endParaRP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25321142" y="9445632"/>
            <a:ext cx="14917388" cy="6341090"/>
            <a:chOff x="15285180" y="12147506"/>
            <a:chExt cx="13417735" cy="7665605"/>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15846279" y="18983256"/>
              <a:ext cx="12288265" cy="82985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smtClean="0"/>
                <a:t>Board layouts of the LGR </a:t>
              </a:r>
              <a:r>
                <a:rPr lang="en-US" dirty="0"/>
                <a:t>(left) and the SysCon (right)</a:t>
              </a:r>
            </a:p>
          </p:txBody>
        </p:sp>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398" y="4572000"/>
            <a:ext cx="22407952"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398" y="15735674"/>
            <a:ext cx="27889200"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24293822" y="4418447"/>
            <a:ext cx="18434159"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Development</a:t>
            </a:r>
            <a:endParaRPr lang="en-US" sz="8000" dirty="0"/>
          </a:p>
        </p:txBody>
      </p:sp>
      <p:sp>
        <p:nvSpPr>
          <p:cNvPr id="59" name="Rounded Rectangle 58"/>
          <p:cNvSpPr/>
          <p:nvPr/>
        </p:nvSpPr>
        <p:spPr>
          <a:xfrm>
            <a:off x="29204993" y="14186086"/>
            <a:ext cx="13716000" cy="13716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smtClean="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4579593" y="6232573"/>
            <a:ext cx="8140439" cy="832850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a:t>
            </a:r>
            <a:r>
              <a:rPr lang="en-US" sz="3600" dirty="0" smtClean="0"/>
              <a:t>Oregon Small </a:t>
            </a:r>
            <a:r>
              <a:rPr lang="en-US" sz="3600" dirty="0"/>
              <a:t>Satellite Project's "</a:t>
            </a:r>
            <a:r>
              <a:rPr lang="en-US" sz="3600" dirty="0" err="1"/>
              <a:t>OreSat</a:t>
            </a:r>
            <a:r>
              <a:rPr lang="en-US" sz="3600" dirty="0"/>
              <a:t>" </a:t>
            </a:r>
            <a:r>
              <a:rPr lang="en-US" sz="3600" dirty="0" err="1"/>
              <a:t>nanosatellite</a:t>
            </a:r>
            <a:r>
              <a:rPr lang="en-US" sz="3600" dirty="0"/>
              <a:t>. </a:t>
            </a:r>
            <a:r>
              <a:rPr lang="en-US" sz="3600" dirty="0" err="1"/>
              <a:t>OreSat</a:t>
            </a:r>
            <a:r>
              <a:rPr lang="en-US" sz="3600" dirty="0"/>
              <a:t> is a </a:t>
            </a:r>
            <a:r>
              <a:rPr lang="en-US" sz="3600" dirty="0" err="1" smtClean="0"/>
              <a:t>CubeSat</a:t>
            </a:r>
            <a:r>
              <a:rPr lang="en-US" sz="3600" dirty="0" smtClean="0"/>
              <a:t> form-factor </a:t>
            </a:r>
            <a:r>
              <a:rPr lang="en-US" sz="3600" dirty="0" err="1"/>
              <a:t>nanosatellite</a:t>
            </a:r>
            <a:r>
              <a:rPr lang="en-US" sz="3600" dirty="0"/>
              <a:t> designed for a low-earth orbit of 400 km</a:t>
            </a:r>
            <a:r>
              <a:rPr lang="en-US" sz="3600" dirty="0" smtClean="0"/>
              <a:t>.</a:t>
            </a:r>
          </a:p>
          <a:p>
            <a:pPr>
              <a:spcBef>
                <a:spcPts val="1500"/>
              </a:spcBef>
            </a:pPr>
            <a:r>
              <a:rPr lang="en-US" sz="3600" dirty="0" err="1"/>
              <a:t>OreSat</a:t>
            </a:r>
            <a:r>
              <a:rPr lang="en-US" sz="3600" dirty="0"/>
              <a:t> requires a robust, long-range command, control, and communication (C3) system to control the satellite. The system must reliably communicate to the ground over 1,400 km (at acquisition of signal) at low data rates (9600 bps) while monitoring and controlling the power system of the satellite</a:t>
            </a:r>
          </a:p>
          <a:p>
            <a:pPr>
              <a:spcBef>
                <a:spcPts val="1500"/>
              </a:spcBef>
            </a:pPr>
            <a:r>
              <a:rPr lang="en-US" sz="3600" dirty="0"/>
              <a:t/>
            </a:r>
            <a:br>
              <a:rPr lang="en-US" sz="3600" dirty="0"/>
            </a:br>
            <a:endParaRPr lang="en-US" sz="3600" dirty="0"/>
          </a:p>
        </p:txBody>
      </p:sp>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r="15129"/>
          <a:stretch/>
        </p:blipFill>
        <p:spPr>
          <a:xfrm>
            <a:off x="1343762" y="6253983"/>
            <a:ext cx="13062527" cy="8586278"/>
          </a:xfrm>
          <a:prstGeom prst="rect">
            <a:avLst/>
          </a:prstGeom>
          <a:ln>
            <a:noFill/>
          </a:ln>
          <a:effectLst>
            <a:outerShdw blurRad="292100" dist="139700" dir="2700000" algn="tl" rotWithShape="0">
              <a:srgbClr val="333333">
                <a:alpha val="65000"/>
              </a:srgbClr>
            </a:outerShdw>
          </a:effectLst>
        </p:spPr>
      </p:pic>
      <p:sp>
        <p:nvSpPr>
          <p:cNvPr id="61" name="TextBox 60"/>
          <p:cNvSpPr txBox="1"/>
          <p:nvPr/>
        </p:nvSpPr>
        <p:spPr>
          <a:xfrm>
            <a:off x="24803730" y="6109322"/>
            <a:ext cx="16474985" cy="266087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endParaRPr lang="en-US" sz="3600" dirty="0"/>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 y="17618011"/>
            <a:ext cx="12943846" cy="10002062"/>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8400" y="17618011"/>
            <a:ext cx="14508713" cy="9796973"/>
          </a:xfrm>
          <a:prstGeom prst="rect">
            <a:avLst/>
          </a:prstGeom>
          <a:ln>
            <a:noFill/>
          </a:ln>
          <a:effectLst>
            <a:outerShdw blurRad="292100" dist="139700" dir="2700000" algn="tl" rotWithShape="0">
              <a:srgbClr val="333333">
                <a:alpha val="65000"/>
              </a:srgbClr>
            </a:outerShdw>
          </a:effectLst>
        </p:spPr>
      </p:pic>
      <p:sp>
        <p:nvSpPr>
          <p:cNvPr id="64" name="TextBox 63"/>
          <p:cNvSpPr txBox="1"/>
          <p:nvPr/>
        </p:nvSpPr>
        <p:spPr>
          <a:xfrm>
            <a:off x="2286000" y="27903422"/>
            <a:ext cx="10972800" cy="12341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Our capstone </a:t>
            </a:r>
            <a:r>
              <a:rPr lang="en-US" sz="3600" dirty="0" smtClean="0"/>
              <a:t>project is two modules among many included in the </a:t>
            </a:r>
            <a:r>
              <a:rPr lang="en-US" sz="3600" dirty="0" err="1" smtClean="0"/>
              <a:t>OreSat</a:t>
            </a:r>
            <a:r>
              <a:rPr lang="en-US" sz="3600" dirty="0" smtClean="0"/>
              <a:t> satellite. The system controller speaks UART and I</a:t>
            </a:r>
            <a:r>
              <a:rPr lang="en-US" sz="3600" baseline="30000" dirty="0" smtClean="0"/>
              <a:t>2</a:t>
            </a:r>
            <a:r>
              <a:rPr lang="en-US" sz="3600" dirty="0" smtClean="0"/>
              <a:t>C to monitor the other systems</a:t>
            </a:r>
            <a:endParaRPr lang="en-US" sz="3600" dirty="0"/>
          </a:p>
        </p:txBody>
      </p:sp>
      <p:sp>
        <p:nvSpPr>
          <p:cNvPr id="66" name="TextBox 65"/>
          <p:cNvSpPr txBox="1"/>
          <p:nvPr/>
        </p:nvSpPr>
        <p:spPr>
          <a:xfrm>
            <a:off x="16209134" y="27903422"/>
            <a:ext cx="10961609" cy="12811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endParaRPr lang="en-US" sz="3600" dirty="0"/>
          </a:p>
        </p:txBody>
      </p:sp>
      <p:sp>
        <p:nvSpPr>
          <p:cNvPr id="67" name="Rectangle 66"/>
          <p:cNvSpPr/>
          <p:nvPr/>
        </p:nvSpPr>
        <p:spPr>
          <a:xfrm>
            <a:off x="18821399" y="19306019"/>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19306019"/>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3850600"/>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for </a:t>
            </a:r>
            <a:r>
              <a:rPr lang="en-US" sz="3600" dirty="0"/>
              <a:t>the LGR (left) and the </a:t>
            </a:r>
            <a:r>
              <a:rPr lang="en-US" sz="3600" dirty="0" err="1"/>
              <a:t>SysCon</a:t>
            </a:r>
            <a:r>
              <a:rPr lang="en-US" sz="3600" dirty="0"/>
              <a:t>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a:t>
            </a:r>
            <a:r>
              <a:rPr lang="en-US" sz="3600" dirty="0" smtClean="0"/>
              <a:t>HARDWAREY </a:t>
            </a:r>
            <a:r>
              <a:rPr lang="en-US" sz="3600" dirty="0"/>
              <a:t>(left)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0241227"/>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1877</TotalTime>
  <Words>239</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114</cp:revision>
  <dcterms:created xsi:type="dcterms:W3CDTF">2008-12-19T19:08:39Z</dcterms:created>
  <dcterms:modified xsi:type="dcterms:W3CDTF">2016-05-25T00:33:48Z</dcterms:modified>
</cp:coreProperties>
</file>